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Plus Jakarta Sans"/>
      <p:regular r:id="rId28"/>
      <p:bold r:id="rId29"/>
      <p:italic r:id="rId30"/>
      <p:boldItalic r:id="rId31"/>
    </p:embeddedFont>
    <p:embeddedFont>
      <p:font typeface="Lato"/>
      <p:regular r:id="rId32"/>
      <p:bold r:id="rId33"/>
      <p:italic r:id="rId34"/>
      <p:boldItalic r:id="rId35"/>
    </p:embeddedFont>
    <p:embeddedFont>
      <p:font typeface="Plus Jakarta Sans Medium"/>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PlusJakartaSans-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usJakarta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usJakartaSans-boldItalic.fntdata"/><Relationship Id="rId30" Type="http://schemas.openxmlformats.org/officeDocument/2006/relationships/font" Target="fonts/PlusJakartaSans-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PlusJakartaSansMedium-bold.fntdata"/><Relationship Id="rId14" Type="http://schemas.openxmlformats.org/officeDocument/2006/relationships/slide" Target="slides/slide9.xml"/><Relationship Id="rId36" Type="http://schemas.openxmlformats.org/officeDocument/2006/relationships/font" Target="fonts/PlusJakartaSansMedium-regular.fntdata"/><Relationship Id="rId17" Type="http://schemas.openxmlformats.org/officeDocument/2006/relationships/slide" Target="slides/slide12.xml"/><Relationship Id="rId39" Type="http://schemas.openxmlformats.org/officeDocument/2006/relationships/font" Target="fonts/PlusJakartaSansMedium-boldItalic.fntdata"/><Relationship Id="rId16" Type="http://schemas.openxmlformats.org/officeDocument/2006/relationships/slide" Target="slides/slide11.xml"/><Relationship Id="rId38" Type="http://schemas.openxmlformats.org/officeDocument/2006/relationships/font" Target="fonts/PlusJakartaSansMedium-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Aujourd’hui, je veux parler d’un sujet souvent sous-estimé mais essentiel dans notre quotidien de développeur, souvent negliger quand c’est ton equipe a toi : l’expérience développeur, ou DX.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Pou</a:t>
            </a:r>
            <a:r>
              <a:rPr lang="en"/>
              <a:t>r les tests, plus n’est pas toujours mieux. C’est important de comprendre les compromis qu’on fait lorsqu’on ajoute une suite de tests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Effectivement en écrivant des tests tu peux prévenir des bugs, mais cette stabilité a un coût en vélocité de développement</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Cette relation entre stabilité et vélocité de développement et aussi la position par rapport aux deux est très importante à garder en tête quand on écrit un test.</a:t>
            </a:r>
            <a:endParaRPr/>
          </a:p>
          <a:p>
            <a:pPr indent="0" lvl="0" marL="0" rtl="0" algn="l">
              <a:spcBef>
                <a:spcPts val="0"/>
              </a:spcBef>
              <a:spcAft>
                <a:spcPts val="0"/>
              </a:spcAft>
              <a:buNone/>
            </a:pPr>
            <a:r>
              <a:t/>
            </a:r>
            <a:endParaRPr/>
          </a:p>
          <a:p>
            <a:pPr indent="-317500" lvl="1" marL="914400" rtl="0" algn="l">
              <a:spcBef>
                <a:spcPts val="0"/>
              </a:spcBef>
              <a:spcAft>
                <a:spcPts val="0"/>
              </a:spcAft>
              <a:buSzPts val="1400"/>
              <a:buChar char="-"/>
            </a:pPr>
            <a:r>
              <a:rPr lang="en"/>
              <a:t>Par exemple si tu travailles pour un banque vs dans une startup, tu devrais clairement avoir une approche différente</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Char char="-"/>
            </a:pPr>
            <a:r>
              <a:rPr lang="en"/>
              <a:t>C’est important de vraiment comprendre ce que tu test et te poser la question, qu’est-ce que je test vraiment en écrivant ce test? Pas juste écrire n'importe quoi</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
            </a:r>
            <a:r>
              <a:rPr lang="en"/>
              <a:t>ême si on dirait que je viens de “basher” les tests depuis le début, je ne suis vraiment pas la personne qui va dire que les tests sont inutiles, au contraire ils sont nécéssaire.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 point est plus qu’on devrait les traiter comme notre code. Chaque ligne que tu écris tu va devoir la maintenir alors assure toi qu’elle est </a:t>
            </a:r>
            <a:r>
              <a:rPr lang="en"/>
              <a:t>nécessaire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1622d5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1622d5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solution que je vous propose est effectivement plus pour le frontend car derni</a:t>
            </a:r>
            <a:r>
              <a:rPr lang="en"/>
              <a:t>èrement c’est surtout ça que je fait.</a:t>
            </a:r>
            <a:br>
              <a:rPr lang="en"/>
            </a:br>
            <a:br>
              <a:rPr lang="en"/>
            </a:br>
            <a:r>
              <a:rPr lang="en"/>
              <a:t>J’aime bien combiner 3 outils pour ma couverture de tests: storybook, playwright et chromatic.</a:t>
            </a:r>
            <a:br>
              <a:rPr lang="en"/>
            </a:br>
            <a:endParaRPr/>
          </a:p>
          <a:p>
            <a:pPr indent="-317500" lvl="0" marL="457200" rtl="0" algn="l">
              <a:spcBef>
                <a:spcPts val="0"/>
              </a:spcBef>
              <a:spcAft>
                <a:spcPts val="0"/>
              </a:spcAft>
              <a:buSzPts val="1400"/>
              <a:buChar char="-"/>
            </a:pPr>
            <a:r>
              <a:rPr lang="en"/>
              <a:t>Storybook est un outil de documentation de components a la base mais il sert </a:t>
            </a:r>
            <a:r>
              <a:rPr lang="en"/>
              <a:t>très</a:t>
            </a:r>
            <a:r>
              <a:rPr lang="en"/>
              <a:t> bien de sandbox de développement</a:t>
            </a:r>
            <a:endParaRPr/>
          </a:p>
          <a:p>
            <a:pPr indent="-317500" lvl="0" marL="457200" rtl="0" algn="l">
              <a:spcBef>
                <a:spcPts val="0"/>
              </a:spcBef>
              <a:spcAft>
                <a:spcPts val="0"/>
              </a:spcAft>
              <a:buSzPts val="1400"/>
              <a:buChar char="-"/>
            </a:pPr>
            <a:r>
              <a:rPr lang="en"/>
              <a:t>Playwright est un outil de test e2e pour tester ton application and un browser headless</a:t>
            </a:r>
            <a:endParaRPr/>
          </a:p>
          <a:p>
            <a:pPr indent="-317500" lvl="0" marL="457200" rtl="0" algn="l">
              <a:spcBef>
                <a:spcPts val="0"/>
              </a:spcBef>
              <a:spcAft>
                <a:spcPts val="0"/>
              </a:spcAft>
              <a:buSzPts val="1400"/>
              <a:buChar char="-"/>
            </a:pPr>
            <a:r>
              <a:rPr lang="en"/>
              <a:t>Chromatic sert a faire des diffs visuel entre tes tests.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 utilisation de playwright est un peu </a:t>
            </a:r>
            <a:r>
              <a:rPr lang="en"/>
              <a:t>particulière</a:t>
            </a:r>
            <a:r>
              <a:rPr lang="en"/>
              <a:t>, je ne </a:t>
            </a:r>
            <a:r>
              <a:rPr lang="en"/>
              <a:t>fait</a:t>
            </a:r>
            <a:r>
              <a:rPr lang="en"/>
              <a:t> aucun asserts dans mes runs de tests. Je veux qu’ils soient de plus “</a:t>
            </a:r>
            <a:r>
              <a:rPr lang="en"/>
              <a:t>fail proof</a:t>
            </a:r>
            <a:r>
              <a:rPr lang="en"/>
              <a:t>” possible.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Ensuite quand j’ai des changements, au lieu d’avoir des erreurs et devoir fixer mes tests parce j’ai changer un id ou un classe, je peux </a:t>
            </a:r>
            <a:r>
              <a:rPr lang="en"/>
              <a:t>approuver</a:t>
            </a:r>
            <a:r>
              <a:rPr lang="en"/>
              <a:t> les changements dans chromatic et le nouveau baseline est setter. Pratiquement aucune maintenance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revient a automate your habits, la maintenance de test est automatisé</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2a0f3bda4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2a0f3bda4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Uncomment le tilt file une a une pour montrer les ressources qu’on setup aujourd’hui</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d8479abc0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d8479abc0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 n’y a personne qui aime ca ce faire interrompre par un message d’un </a:t>
            </a:r>
            <a:r>
              <a:rPr lang="en"/>
              <a:t>collègue</a:t>
            </a:r>
            <a:r>
              <a:rPr lang="en"/>
              <a:t> qui a besoin d’un review mais pour la </a:t>
            </a:r>
            <a:r>
              <a:rPr lang="en"/>
              <a:t>vélocité</a:t>
            </a:r>
            <a:r>
              <a:rPr lang="en"/>
              <a:t> de l’équipe, les reviews rapide sont extremement important.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1622d55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1622d55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 tu veux avoir un review rapide, tu dois rendre ta pr facile a reviewer:</a:t>
            </a:r>
            <a:endParaRPr/>
          </a:p>
          <a:p>
            <a:pPr indent="-317500" lvl="0" marL="457200" rtl="0" algn="l">
              <a:spcBef>
                <a:spcPts val="0"/>
              </a:spcBef>
              <a:spcAft>
                <a:spcPts val="0"/>
              </a:spcAft>
              <a:buSzPts val="1400"/>
              <a:buChar char="-"/>
            </a:pPr>
            <a:r>
              <a:rPr lang="en"/>
              <a:t>Je prend un autre regle de atomic habits (2 minute rule) qui dit que tu devras garder les t</a:t>
            </a:r>
            <a:r>
              <a:rPr lang="en"/>
              <a:t>âches que tu n’aime pas faire plus courte que 2 minutes. Mentalement ces </a:t>
            </a:r>
            <a:r>
              <a:rPr lang="en"/>
              <a:t>tâches</a:t>
            </a:r>
            <a:r>
              <a:rPr lang="en"/>
              <a:t> </a:t>
            </a:r>
            <a:r>
              <a:rPr lang="en"/>
              <a:t>là</a:t>
            </a:r>
            <a:r>
              <a:rPr lang="en"/>
              <a:t> sont beaucoup plus facile a faire.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Je comprend que dans le contexte d’un review de pr on peut pas appliquer la </a:t>
            </a:r>
            <a:r>
              <a:rPr lang="en"/>
              <a:t>règle</a:t>
            </a:r>
            <a:r>
              <a:rPr lang="en"/>
              <a:t> directement mais, on doit essayer de garder nos pr le plus petit possible</a:t>
            </a:r>
            <a:endParaRPr/>
          </a:p>
          <a:p>
            <a:pPr indent="0" lvl="0" marL="0" rtl="0" algn="l">
              <a:spcBef>
                <a:spcPts val="0"/>
              </a:spcBef>
              <a:spcAft>
                <a:spcPts val="0"/>
              </a:spcAft>
              <a:buNone/>
            </a:pPr>
            <a:r>
              <a:t/>
            </a:r>
            <a:endParaRPr/>
          </a:p>
          <a:p>
            <a:pPr indent="457200" lvl="0" marL="0" rtl="0" algn="l">
              <a:spcBef>
                <a:spcPts val="0"/>
              </a:spcBef>
              <a:spcAft>
                <a:spcPts val="0"/>
              </a:spcAft>
              <a:buNone/>
            </a:pPr>
            <a:r>
              <a:rPr b="1" lang="en"/>
              <a:t>Master the decisive moment</a:t>
            </a:r>
            <a:endParaRPr b="1"/>
          </a:p>
          <a:p>
            <a:pPr indent="-317500" lvl="0" marL="457200" rtl="0" algn="l">
              <a:spcBef>
                <a:spcPts val="0"/>
              </a:spcBef>
              <a:spcAft>
                <a:spcPts val="0"/>
              </a:spcAft>
              <a:buSzPts val="1400"/>
              <a:buChar char="-"/>
            </a:pPr>
            <a:r>
              <a:rPr lang="en"/>
              <a:t>Pour moi c’est quand </a:t>
            </a:r>
            <a:r>
              <a:rPr lang="en"/>
              <a:t>même</a:t>
            </a:r>
            <a:r>
              <a:rPr lang="en"/>
              <a:t> un decisive moment par ce que sans previews je dois faire le choix de `git stash` si je veux tester ou sinon j’attend a plus tard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Finalement ici chez botpress on essaie de toujours avoir des </a:t>
            </a:r>
            <a:r>
              <a:rPr lang="en"/>
              <a:t>environnement</a:t>
            </a:r>
            <a:r>
              <a:rPr lang="en"/>
              <a:t> de preview. Comme ca le reviewer a pas besoin de fait un “git stash”, checkout ta branch et partir l’environnement local pour tester ta pr.</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Pour tes previews tu a plusieurs options </a:t>
            </a:r>
            <a:r>
              <a:rPr lang="en"/>
              <a:t>dépendamment</a:t>
            </a:r>
            <a:r>
              <a:rPr lang="en"/>
              <a:t> de ton app, on utilise beaucoup vercel ici car c’est simple mais ca peut être </a:t>
            </a:r>
            <a:r>
              <a:rPr lang="en"/>
              <a:t>n'importe</a:t>
            </a:r>
            <a:r>
              <a:rPr lang="en"/>
              <a:t> quoi:</a:t>
            </a:r>
            <a:endParaRPr/>
          </a:p>
          <a:p>
            <a:pPr indent="-317500" lvl="1" marL="914400" rtl="0" algn="l">
              <a:spcBef>
                <a:spcPts val="0"/>
              </a:spcBef>
              <a:spcAft>
                <a:spcPts val="0"/>
              </a:spcAft>
              <a:buSzPts val="1400"/>
              <a:buChar char="-"/>
            </a:pPr>
            <a:r>
              <a:rPr lang="en"/>
              <a:t>Pour du frontend t’a aussi netlify, cloudflare pages, s3, you name it…</a:t>
            </a:r>
            <a:endParaRPr/>
          </a:p>
          <a:p>
            <a:pPr indent="-317500" lvl="1" marL="914400" rtl="0" algn="l">
              <a:spcBef>
                <a:spcPts val="0"/>
              </a:spcBef>
              <a:spcAft>
                <a:spcPts val="0"/>
              </a:spcAft>
              <a:buSzPts val="1400"/>
              <a:buChar char="-"/>
            </a:pPr>
            <a:r>
              <a:rPr lang="en"/>
              <a:t>Pour ton backend ca peut valoir la peine de te </a:t>
            </a:r>
            <a:r>
              <a:rPr lang="en"/>
              <a:t>déployer</a:t>
            </a:r>
            <a:r>
              <a:rPr lang="en"/>
              <a:t> une lambda ou </a:t>
            </a:r>
            <a:r>
              <a:rPr lang="en"/>
              <a:t>même</a:t>
            </a:r>
            <a:r>
              <a:rPr lang="en"/>
              <a:t> un instance ec2 temporaire.</a:t>
            </a:r>
            <a:endParaRPr/>
          </a:p>
          <a:p>
            <a:pPr indent="0" lvl="0" marL="914400" rtl="0" algn="l">
              <a:spcBef>
                <a:spcPts val="0"/>
              </a:spcBef>
              <a:spcAft>
                <a:spcPts val="0"/>
              </a:spcAft>
              <a:buNone/>
            </a:pPr>
            <a:r>
              <a:t/>
            </a:r>
            <a:endParaRPr/>
          </a:p>
          <a:p>
            <a:pPr indent="-317500" lvl="0" marL="457200" rtl="0" algn="l">
              <a:spcBef>
                <a:spcPts val="0"/>
              </a:spcBef>
              <a:spcAft>
                <a:spcPts val="0"/>
              </a:spcAft>
              <a:buSzPts val="1400"/>
              <a:buChar char="-"/>
            </a:pPr>
            <a:r>
              <a:rPr lang="en"/>
              <a:t>Meme pour un backend le </a:t>
            </a:r>
            <a:r>
              <a:rPr lang="en"/>
              <a:t>coût</a:t>
            </a:r>
            <a:r>
              <a:rPr lang="en"/>
              <a:t> est minime si ca te fait sauver un peu de temp au review quand tu prend en compte le salaire d’un dev</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2a0f3bda4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2a0f3bda4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Uncomment le tilt file une a une pour montrer les ressources qu’on setup aujourd’hui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d8479abc0b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d8479abc0b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2a0f3bda4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2a0f3bda4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87be6dc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87be6dc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Pour ceux qui ont lu le livre atomic habits, je vois le dx comme la 3e loi: Make it easy!</a:t>
            </a:r>
            <a:br>
              <a:rPr lang="en">
                <a:solidFill>
                  <a:schemeClr val="dk1"/>
                </a:solidFill>
              </a:rPr>
            </a:br>
            <a:endParaRPr>
              <a:solidFill>
                <a:schemeClr val="dk1"/>
              </a:solidFill>
            </a:endParaRPr>
          </a:p>
          <a:p>
            <a:pPr indent="0" lvl="0" marL="0" rtl="0" algn="l">
              <a:spcBef>
                <a:spcPts val="0"/>
              </a:spcBef>
              <a:spcAft>
                <a:spcPts val="0"/>
              </a:spcAft>
              <a:buNone/>
            </a:pPr>
            <a:r>
              <a:rPr lang="en">
                <a:solidFill>
                  <a:schemeClr val="dk1"/>
                </a:solidFill>
              </a:rPr>
              <a:t>Dans le livre ils parlent de comment développer des bonnes habitudes et certain trucs pour les garder. Rendre les taches plus facile est une des loi.</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Reduce friction: simplify tout ce que tu dois faire pour commencer ta tache</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Prime the environment: adapte ton environment afin te rendre ta tache plus facile a completer</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Master the decisive moment: Identifie les petits choix/moment qui ont un grand impact</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2 minute rule: simplifie les taches difficile en petites tache qui prennent moins de 2 mintues</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
                <a:solidFill>
                  <a:schemeClr val="dk1"/>
                </a:solidFill>
              </a:rPr>
              <a:t>Automate your habits: essaie d’automatiser ce que tu peux</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 premier lui pourquoi le DX est important?</a:t>
            </a:r>
            <a:br>
              <a:rPr lang="en"/>
            </a:br>
            <a:br>
              <a:rPr lang="en"/>
            </a:br>
            <a:r>
              <a:rPr lang="en"/>
              <a:t>Ensuite je vais faire le setup d’un repo de frontend avec vous et on va parler de 3 sujets qui ont eu un gros impact pour nous chez botpress.</a:t>
            </a:r>
            <a:br>
              <a:rPr lang="en"/>
            </a:br>
            <a:endParaRPr/>
          </a:p>
          <a:p>
            <a:pPr indent="-317500" lvl="0" marL="457200" rtl="0" algn="l">
              <a:spcBef>
                <a:spcPts val="0"/>
              </a:spcBef>
              <a:spcAft>
                <a:spcPts val="0"/>
              </a:spcAft>
              <a:buSzPts val="1400"/>
              <a:buChar char="-"/>
            </a:pPr>
            <a:r>
              <a:rPr lang="en"/>
              <a:t>Le setup d’environment</a:t>
            </a:r>
            <a:endParaRPr/>
          </a:p>
          <a:p>
            <a:pPr indent="-317500" lvl="0" marL="457200" rtl="0" algn="l">
              <a:spcBef>
                <a:spcPts val="0"/>
              </a:spcBef>
              <a:spcAft>
                <a:spcPts val="0"/>
              </a:spcAft>
              <a:buSzPts val="1400"/>
              <a:buChar char="-"/>
            </a:pPr>
            <a:r>
              <a:rPr lang="en"/>
              <a:t>Les tests lors du ci</a:t>
            </a:r>
            <a:endParaRPr/>
          </a:p>
          <a:p>
            <a:pPr indent="-317500" lvl="0" marL="457200" rtl="0" algn="l">
              <a:spcBef>
                <a:spcPts val="0"/>
              </a:spcBef>
              <a:spcAft>
                <a:spcPts val="0"/>
              </a:spcAft>
              <a:buSzPts val="1400"/>
              <a:buChar char="-"/>
            </a:pPr>
            <a:r>
              <a:rPr lang="en"/>
              <a:t>Les reviews de PR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br>
              <a:rPr lang="en"/>
            </a:br>
            <a:br>
              <a:rPr lang="en"/>
            </a:br>
            <a:r>
              <a:rPr lang="en"/>
              <a:t> Pourquoi est-ce si important ? </a:t>
            </a:r>
            <a:br>
              <a:rPr lang="en"/>
            </a:br>
            <a:br>
              <a:rPr lang="en"/>
            </a:br>
            <a:r>
              <a:rPr lang="en"/>
              <a:t>- Parce que slon moi, le DX est un des facteurs que tu </a:t>
            </a:r>
            <a:r>
              <a:rPr lang="en"/>
              <a:t>contrôle</a:t>
            </a:r>
            <a:r>
              <a:rPr lang="en"/>
              <a:t> en tant que développer les plus important afin de maximiser la vélocité d’une équipe.</a:t>
            </a:r>
            <a:br>
              <a:rPr lang="en"/>
            </a:br>
            <a:br>
              <a:rPr lang="en"/>
            </a:br>
            <a:r>
              <a:rPr lang="en"/>
              <a:t>- Quand “workflow” est simple et agréable, c’est  plus facile de rester concentré, de changer de contexte rapidement et même de s’attaquer à ces tâches "ennuyeuses" sans procrastiner.</a:t>
            </a:r>
            <a:endParaRPr/>
          </a:p>
          <a:p>
            <a:pPr indent="0" lvl="0" marL="0" rtl="0" algn="l">
              <a:lnSpc>
                <a:spcPct val="115000"/>
              </a:lnSpc>
              <a:spcBef>
                <a:spcPts val="1200"/>
              </a:spcBef>
              <a:spcAft>
                <a:spcPts val="0"/>
              </a:spcAft>
              <a:buNone/>
            </a:pPr>
            <a:br>
              <a:rPr lang="en"/>
            </a:br>
            <a:endParaRPr/>
          </a:p>
          <a:p>
            <a:pPr indent="0" lvl="0" marL="0" rtl="0" algn="l">
              <a:spcBef>
                <a:spcPts val="12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a:t>
            </a:r>
            <a:r>
              <a:rPr lang="en"/>
              <a:t>troisième</a:t>
            </a:r>
            <a:r>
              <a:rPr lang="en"/>
              <a:t> loie du livre atomic habits: </a:t>
            </a:r>
            <a:r>
              <a:rPr b="1" lang="en"/>
              <a:t>make it easy!</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solidFill>
                  <a:schemeClr val="dk1"/>
                </a:solidFill>
              </a:rPr>
              <a:t>- Si on suis les étapes, il y en a plusieurs qui s’appliquent ici: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on reduit la friction car ton environment est facile a setup</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on prepare l’environement par ce que tout tes outils sont parti et pret pour que tu developpe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 et on automatise le setup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Chez botpress nous nous donnons une règle interne, chaque repo devrait fonctionne en faisant 1 seule commande dans ton terminal</a:t>
            </a:r>
            <a:br>
              <a:rPr lang="en"/>
            </a:br>
            <a:br>
              <a:rPr lang="en"/>
            </a:br>
            <a:r>
              <a:rPr lang="en"/>
              <a:t>- Nous utilisons tilt, mais il y a d’autre options comme turborepo si le projet est plus simple</a:t>
            </a:r>
            <a:br>
              <a:rPr lang="en"/>
            </a:br>
            <a:br>
              <a:rPr lang="en"/>
            </a:br>
            <a:br>
              <a:rPr lang="en"/>
            </a:b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d8479abc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d8479abc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Tilt est un tool fait pour développer des apps distribuées en local.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C’est un gestionnaire de ressource, un peu a la docker-compose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une ressource peut être n’importe quoi une image docker, un serveur express, watcher sur ton code, un simple script bash que tu roule 1 fois.</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Un des gros avantage est que c’est ecrit en</a:t>
            </a:r>
            <a:r>
              <a:rPr b="1" lang="en">
                <a:solidFill>
                  <a:schemeClr val="dk1"/>
                </a:solidFill>
              </a:rPr>
              <a:t> starlark</a:t>
            </a:r>
            <a:r>
              <a:rPr lang="en">
                <a:solidFill>
                  <a:schemeClr val="dk1"/>
                </a:solidFill>
              </a:rPr>
              <a:t> alors tu peux definir des variable, utiliser des utils python comme string format etc.</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Tu a </a:t>
            </a:r>
            <a:r>
              <a:rPr b="1" lang="en">
                <a:solidFill>
                  <a:schemeClr val="dk1"/>
                </a:solidFill>
              </a:rPr>
              <a:t>ui</a:t>
            </a:r>
            <a:r>
              <a:rPr lang="en">
                <a:solidFill>
                  <a:schemeClr val="dk1"/>
                </a:solidFill>
              </a:rPr>
              <a:t> pour voir chacune de tes ressources et leur logs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Tu peux définir tes dépendance en tes ressource et il s’occupe de tout partir dans le bon ordre et de rebuild si tu change leur source.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Tu peux pousser ton setup très loin avec Tilt, just ce tool mériterait un talk a lui seul</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Pour aujourd’hui nous allons nous faire un setup assez simple avec 3 ressources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Uncomment le tilt file une a une pour montrer les ressources qu’on setup aujourd’hui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sujet préféré </a:t>
            </a:r>
            <a:r>
              <a:rPr lang="en"/>
              <a:t>à</a:t>
            </a:r>
            <a:r>
              <a:rPr lang="en"/>
              <a:t> tout le monde, les tests…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Je comprend qu’ils ont vraiment une utilité mais… est-ce qu’il y a vraiment quelqu’un qui a du plaisir </a:t>
            </a:r>
            <a:r>
              <a:rPr lang="en"/>
              <a:t>à maintenir une suite de tests?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d8479abc0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d8479abc0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Écrire des tests n’est pas ma plus grande passion mais c’est un mal nécessaire, par contre ya pas grand chose de plus irritant qu’ouvrir un PR et avoir des dizaines de tests a fixer.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7" name="Google Shape;87;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 name="Google Shape;88;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9" name="Google Shape;8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0" name="Google Shape;90;p11"/>
          <p:cNvGrpSpPr/>
          <p:nvPr/>
        </p:nvGrpSpPr>
        <p:grpSpPr>
          <a:xfrm>
            <a:off x="830392" y="1191256"/>
            <a:ext cx="745763" cy="45826"/>
            <a:chOff x="4580561" y="2589004"/>
            <a:chExt cx="1064464" cy="25200"/>
          </a:xfrm>
        </p:grpSpPr>
        <p:sp>
          <p:nvSpPr>
            <p:cNvPr id="91" name="Google Shape;91;p11"/>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3" name="Shape 93"/>
        <p:cNvGrpSpPr/>
        <p:nvPr/>
      </p:nvGrpSpPr>
      <p:grpSpPr>
        <a:xfrm>
          <a:off x="0" y="0"/>
          <a:ext cx="0" cy="0"/>
          <a:chOff x="0" y="0"/>
          <a:chExt cx="0" cy="0"/>
        </a:xfrm>
      </p:grpSpPr>
      <p:pic>
        <p:nvPicPr>
          <p:cNvPr descr="Side view of hands writing in a notebook at a cafe" id="94" name="Google Shape;94;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95" name="Google Shape;95;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2"/>
          <p:cNvGrpSpPr/>
          <p:nvPr/>
        </p:nvGrpSpPr>
        <p:grpSpPr>
          <a:xfrm>
            <a:off x="830392" y="1191256"/>
            <a:ext cx="745763" cy="45826"/>
            <a:chOff x="4580561" y="2589004"/>
            <a:chExt cx="1064464" cy="25200"/>
          </a:xfrm>
        </p:grpSpPr>
        <p:sp>
          <p:nvSpPr>
            <p:cNvPr id="97" name="Google Shape;97;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0" name="Google Shape;100;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1" name="Google Shape;101;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05" name="Google Shape;105;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3"/>
          <p:cNvGrpSpPr/>
          <p:nvPr/>
        </p:nvGrpSpPr>
        <p:grpSpPr>
          <a:xfrm>
            <a:off x="830392" y="1191256"/>
            <a:ext cx="745763" cy="45826"/>
            <a:chOff x="4580561" y="2589004"/>
            <a:chExt cx="1064464" cy="25200"/>
          </a:xfrm>
        </p:grpSpPr>
        <p:sp>
          <p:nvSpPr>
            <p:cNvPr id="107" name="Google Shape;107;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0" name="Google Shape;110;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1" name="Google Shape;111;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5" name="Google Shape;11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6" name="Shape 116"/>
        <p:cNvGrpSpPr/>
        <p:nvPr/>
      </p:nvGrpSpPr>
      <p:grpSpPr>
        <a:xfrm>
          <a:off x="0" y="0"/>
          <a:ext cx="0" cy="0"/>
          <a:chOff x="0" y="0"/>
          <a:chExt cx="0" cy="0"/>
        </a:xfrm>
      </p:grpSpPr>
      <p:sp>
        <p:nvSpPr>
          <p:cNvPr id="117" name="Google Shape;117;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18" name="Google Shape;118;p15"/>
          <p:cNvSpPr txBox="1"/>
          <p:nvPr>
            <p:ph idx="1" type="body"/>
          </p:nvPr>
        </p:nvSpPr>
        <p:spPr>
          <a:xfrm>
            <a:off x="784600" y="206233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19" name="Google Shape;11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0000"/>
        </a:solidFill>
      </p:bgPr>
    </p:bg>
    <p:spTree>
      <p:nvGrpSpPr>
        <p:cNvPr id="43" name="Shape 43"/>
        <p:cNvGrpSpPr/>
        <p:nvPr/>
      </p:nvGrpSpPr>
      <p:grpSpPr>
        <a:xfrm>
          <a:off x="0" y="0"/>
          <a:ext cx="0" cy="0"/>
          <a:chOff x="0" y="0"/>
          <a:chExt cx="0" cy="0"/>
        </a:xfrm>
      </p:grpSpPr>
      <p:sp>
        <p:nvSpPr>
          <p:cNvPr id="44" name="Google Shape;44;p4"/>
          <p:cNvSpPr txBox="1"/>
          <p:nvPr>
            <p:ph type="title"/>
          </p:nvPr>
        </p:nvSpPr>
        <p:spPr>
          <a:xfrm>
            <a:off x="398600" y="3162275"/>
            <a:ext cx="68871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5" name="Google Shape;45;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7" name="Google Shape;57;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9" name="Google Shape;59;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0" name="Google Shape;60;p6"/>
          <p:cNvGrpSpPr/>
          <p:nvPr/>
        </p:nvGrpSpPr>
        <p:grpSpPr>
          <a:xfrm>
            <a:off x="830392" y="1191256"/>
            <a:ext cx="745763" cy="45826"/>
            <a:chOff x="4580561" y="2589004"/>
            <a:chExt cx="1064464" cy="25200"/>
          </a:xfrm>
        </p:grpSpPr>
        <p:sp>
          <p:nvSpPr>
            <p:cNvPr id="61" name="Google Shape;61;p6"/>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7" name="Google Shape;67;p7"/>
          <p:cNvGrpSpPr/>
          <p:nvPr/>
        </p:nvGrpSpPr>
        <p:grpSpPr>
          <a:xfrm>
            <a:off x="830392" y="1191256"/>
            <a:ext cx="745763" cy="45826"/>
            <a:chOff x="4580561" y="2589004"/>
            <a:chExt cx="1064464" cy="25200"/>
          </a:xfrm>
        </p:grpSpPr>
        <p:sp>
          <p:nvSpPr>
            <p:cNvPr id="68" name="Google Shape;68;p7"/>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6" name="Google Shape;76;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1" name="Shape 81"/>
        <p:cNvGrpSpPr/>
        <p:nvPr/>
      </p:nvGrpSpPr>
      <p:grpSpPr>
        <a:xfrm>
          <a:off x="0" y="0"/>
          <a:ext cx="0" cy="0"/>
          <a:chOff x="0" y="0"/>
          <a:chExt cx="0" cy="0"/>
        </a:xfrm>
      </p:grpSpPr>
      <p:sp>
        <p:nvSpPr>
          <p:cNvPr id="82" name="Google Shape;82;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Plus Jakarta Sans"/>
              <a:buNone/>
              <a:defRPr b="1" sz="2800">
                <a:latin typeface="Plus Jakarta Sans"/>
                <a:ea typeface="Plus Jakarta Sans"/>
                <a:cs typeface="Plus Jakarta Sans"/>
                <a:sym typeface="Plus Jakarta Sans"/>
              </a:defRPr>
            </a:lvl1pPr>
            <a:lvl2pPr lvl="1">
              <a:spcBef>
                <a:spcPts val="0"/>
              </a:spcBef>
              <a:spcAft>
                <a:spcPts val="0"/>
              </a:spcAft>
              <a:buSzPts val="2800"/>
              <a:buFont typeface="Plus Jakarta Sans"/>
              <a:buNone/>
              <a:defRPr b="1" sz="2800">
                <a:latin typeface="Plus Jakarta Sans"/>
                <a:ea typeface="Plus Jakarta Sans"/>
                <a:cs typeface="Plus Jakarta Sans"/>
                <a:sym typeface="Plus Jakarta Sans"/>
              </a:defRPr>
            </a:lvl2pPr>
            <a:lvl3pPr lvl="2">
              <a:spcBef>
                <a:spcPts val="0"/>
              </a:spcBef>
              <a:spcAft>
                <a:spcPts val="0"/>
              </a:spcAft>
              <a:buSzPts val="2800"/>
              <a:buFont typeface="Plus Jakarta Sans"/>
              <a:buNone/>
              <a:defRPr b="1" sz="2800">
                <a:latin typeface="Plus Jakarta Sans"/>
                <a:ea typeface="Plus Jakarta Sans"/>
                <a:cs typeface="Plus Jakarta Sans"/>
                <a:sym typeface="Plus Jakarta Sans"/>
              </a:defRPr>
            </a:lvl3pPr>
            <a:lvl4pPr lvl="3">
              <a:spcBef>
                <a:spcPts val="0"/>
              </a:spcBef>
              <a:spcAft>
                <a:spcPts val="0"/>
              </a:spcAft>
              <a:buSzPts val="2800"/>
              <a:buFont typeface="Plus Jakarta Sans"/>
              <a:buNone/>
              <a:defRPr b="1" sz="2800">
                <a:latin typeface="Plus Jakarta Sans"/>
                <a:ea typeface="Plus Jakarta Sans"/>
                <a:cs typeface="Plus Jakarta Sans"/>
                <a:sym typeface="Plus Jakarta Sans"/>
              </a:defRPr>
            </a:lvl4pPr>
            <a:lvl5pPr lvl="4">
              <a:spcBef>
                <a:spcPts val="0"/>
              </a:spcBef>
              <a:spcAft>
                <a:spcPts val="0"/>
              </a:spcAft>
              <a:buSzPts val="2800"/>
              <a:buFont typeface="Plus Jakarta Sans"/>
              <a:buNone/>
              <a:defRPr b="1" sz="2800">
                <a:latin typeface="Plus Jakarta Sans"/>
                <a:ea typeface="Plus Jakarta Sans"/>
                <a:cs typeface="Plus Jakarta Sans"/>
                <a:sym typeface="Plus Jakarta Sans"/>
              </a:defRPr>
            </a:lvl5pPr>
            <a:lvl6pPr lvl="5">
              <a:spcBef>
                <a:spcPts val="0"/>
              </a:spcBef>
              <a:spcAft>
                <a:spcPts val="0"/>
              </a:spcAft>
              <a:buSzPts val="2800"/>
              <a:buFont typeface="Plus Jakarta Sans"/>
              <a:buNone/>
              <a:defRPr b="1" sz="2800">
                <a:latin typeface="Plus Jakarta Sans"/>
                <a:ea typeface="Plus Jakarta Sans"/>
                <a:cs typeface="Plus Jakarta Sans"/>
                <a:sym typeface="Plus Jakarta Sans"/>
              </a:defRPr>
            </a:lvl6pPr>
            <a:lvl7pPr lvl="6">
              <a:spcBef>
                <a:spcPts val="0"/>
              </a:spcBef>
              <a:spcAft>
                <a:spcPts val="0"/>
              </a:spcAft>
              <a:buSzPts val="2800"/>
              <a:buFont typeface="Plus Jakarta Sans"/>
              <a:buNone/>
              <a:defRPr b="1" sz="2800">
                <a:latin typeface="Plus Jakarta Sans"/>
                <a:ea typeface="Plus Jakarta Sans"/>
                <a:cs typeface="Plus Jakarta Sans"/>
                <a:sym typeface="Plus Jakarta Sans"/>
              </a:defRPr>
            </a:lvl7pPr>
            <a:lvl8pPr lvl="7">
              <a:spcBef>
                <a:spcPts val="0"/>
              </a:spcBef>
              <a:spcAft>
                <a:spcPts val="0"/>
              </a:spcAft>
              <a:buSzPts val="2800"/>
              <a:buFont typeface="Plus Jakarta Sans"/>
              <a:buNone/>
              <a:defRPr b="1" sz="2800">
                <a:latin typeface="Plus Jakarta Sans"/>
                <a:ea typeface="Plus Jakarta Sans"/>
                <a:cs typeface="Plus Jakarta Sans"/>
                <a:sym typeface="Plus Jakarta Sans"/>
              </a:defRPr>
            </a:lvl8pPr>
            <a:lvl9pPr lvl="8">
              <a:spcBef>
                <a:spcPts val="0"/>
              </a:spcBef>
              <a:spcAft>
                <a:spcPts val="0"/>
              </a:spcAft>
              <a:buSzPts val="2800"/>
              <a:buFont typeface="Plus Jakarta Sans"/>
              <a:buNone/>
              <a:defRPr b="1" sz="2800">
                <a:latin typeface="Plus Jakarta Sans"/>
                <a:ea typeface="Plus Jakarta Sans"/>
                <a:cs typeface="Plus Jakarta Sans"/>
                <a:sym typeface="Plus Jakart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Plus Jakarta Sans Medium"/>
              <a:buChar char="●"/>
              <a:defRPr sz="1300">
                <a:solidFill>
                  <a:schemeClr val="accent1"/>
                </a:solidFill>
                <a:latin typeface="Plus Jakarta Sans Medium"/>
                <a:ea typeface="Plus Jakarta Sans Medium"/>
                <a:cs typeface="Plus Jakarta Sans Medium"/>
                <a:sym typeface="Plus Jakarta Sans Medium"/>
              </a:defRPr>
            </a:lvl1pPr>
            <a:lvl2pPr indent="-298450" lvl="1" marL="9144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2pPr>
            <a:lvl3pPr indent="-298450" lvl="2" marL="13716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3pPr>
            <a:lvl4pPr indent="-298450" lvl="3" marL="18288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4pPr>
            <a:lvl5pPr indent="-298450" lvl="4" marL="22860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5pPr>
            <a:lvl6pPr indent="-298450" lvl="5" marL="27432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6pPr>
            <a:lvl7pPr indent="-298450" lvl="6" marL="32004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7pPr>
            <a:lvl8pPr indent="-298450" lvl="7" marL="36576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8pPr>
            <a:lvl9pPr indent="-298450" lvl="8" marL="4114800">
              <a:lnSpc>
                <a:spcPct val="115000"/>
              </a:lnSpc>
              <a:spcBef>
                <a:spcPts val="1600"/>
              </a:spcBef>
              <a:spcAft>
                <a:spcPts val="160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ctrTitle"/>
          </p:nvPr>
        </p:nvSpPr>
        <p:spPr>
          <a:xfrm>
            <a:off x="729450" y="2185750"/>
            <a:ext cx="4811100" cy="198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HACKING PRODUCTIVITY</a:t>
            </a:r>
            <a:endParaRPr sz="4800"/>
          </a:p>
        </p:txBody>
      </p:sp>
      <p:sp>
        <p:nvSpPr>
          <p:cNvPr id="127" name="Google Shape;127;p17"/>
          <p:cNvSpPr txBox="1"/>
          <p:nvPr>
            <p:ph idx="1" type="subTitle"/>
          </p:nvPr>
        </p:nvSpPr>
        <p:spPr>
          <a:xfrm>
            <a:off x="729445" y="40204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Focus on Developer Experience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6"/>
          <p:cNvSpPr txBox="1"/>
          <p:nvPr>
            <p:ph idx="1" type="body"/>
          </p:nvPr>
        </p:nvSpPr>
        <p:spPr>
          <a:xfrm>
            <a:off x="729450" y="2882400"/>
            <a:ext cx="31449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When it comes to tests more is not always better</a:t>
            </a:r>
            <a:endParaRPr/>
          </a:p>
          <a:p>
            <a:pPr indent="-311150" lvl="0" marL="457200" rtl="0" algn="l">
              <a:spcBef>
                <a:spcPts val="1000"/>
              </a:spcBef>
              <a:spcAft>
                <a:spcPts val="1000"/>
              </a:spcAft>
              <a:buSzPts val="1300"/>
              <a:buChar char="➔"/>
            </a:pPr>
            <a:r>
              <a:rPr lang="en"/>
              <a:t>The ongoing maintenance of tests comes at a cost in developper velocity</a:t>
            </a:r>
            <a:endParaRPr/>
          </a:p>
        </p:txBody>
      </p:sp>
      <p:sp>
        <p:nvSpPr>
          <p:cNvPr id="189" name="Google Shape;189;p26"/>
          <p:cNvSpPr txBox="1"/>
          <p:nvPr>
            <p:ph type="title"/>
          </p:nvPr>
        </p:nvSpPr>
        <p:spPr>
          <a:xfrm>
            <a:off x="729450" y="1318650"/>
            <a:ext cx="3262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Costs of a test suite</a:t>
            </a:r>
            <a:endParaRPr sz="3000"/>
          </a:p>
        </p:txBody>
      </p:sp>
      <p:pic>
        <p:nvPicPr>
          <p:cNvPr id="190" name="Google Shape;190;p26"/>
          <p:cNvPicPr preferRelativeResize="0"/>
          <p:nvPr/>
        </p:nvPicPr>
        <p:blipFill>
          <a:blip r:embed="rId3">
            <a:alphaModFix/>
          </a:blip>
          <a:stretch>
            <a:fillRect/>
          </a:stretch>
        </p:blipFill>
        <p:spPr>
          <a:xfrm>
            <a:off x="4102125" y="1401575"/>
            <a:ext cx="4879900" cy="3219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4" name="Shape 194"/>
        <p:cNvGrpSpPr/>
        <p:nvPr/>
      </p:nvGrpSpPr>
      <p:grpSpPr>
        <a:xfrm>
          <a:off x="0" y="0"/>
          <a:ext cx="0" cy="0"/>
          <a:chOff x="0" y="0"/>
          <a:chExt cx="0" cy="0"/>
        </a:xfrm>
      </p:grpSpPr>
      <p:sp>
        <p:nvSpPr>
          <p:cNvPr id="195" name="Google Shape;195;p27"/>
          <p:cNvSpPr txBox="1"/>
          <p:nvPr>
            <p:ph type="title"/>
          </p:nvPr>
        </p:nvSpPr>
        <p:spPr>
          <a:xfrm>
            <a:off x="398600" y="3162275"/>
            <a:ext cx="68871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no tests?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of both worlds</a:t>
            </a:r>
            <a:endParaRPr/>
          </a:p>
        </p:txBody>
      </p:sp>
      <p:sp>
        <p:nvSpPr>
          <p:cNvPr id="201" name="Google Shape;201;p28"/>
          <p:cNvSpPr txBox="1"/>
          <p:nvPr>
            <p:ph idx="1" type="body"/>
          </p:nvPr>
        </p:nvSpPr>
        <p:spPr>
          <a:xfrm>
            <a:off x="729450" y="2720775"/>
            <a:ext cx="5091300" cy="2261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 like to combine a few tools to get a good general coverage with little to no maintenance</a:t>
            </a:r>
            <a:endParaRPr/>
          </a:p>
          <a:p>
            <a:pPr indent="-311150" lvl="0" marL="457200" rtl="0" algn="l">
              <a:spcBef>
                <a:spcPts val="1600"/>
              </a:spcBef>
              <a:spcAft>
                <a:spcPts val="0"/>
              </a:spcAft>
              <a:buSzPts val="1300"/>
              <a:buChar char="➔"/>
            </a:pPr>
            <a:r>
              <a:rPr lang="en"/>
              <a:t>Playwright to get e2e runs</a:t>
            </a:r>
            <a:endParaRPr/>
          </a:p>
          <a:p>
            <a:pPr indent="-311150" lvl="0" marL="457200" rtl="0" algn="l">
              <a:spcBef>
                <a:spcPts val="1000"/>
              </a:spcBef>
              <a:spcAft>
                <a:spcPts val="0"/>
              </a:spcAft>
              <a:buSzPts val="1300"/>
              <a:buChar char="➔"/>
            </a:pPr>
            <a:r>
              <a:rPr lang="en"/>
              <a:t>Storybook to get individual component snapshots</a:t>
            </a:r>
            <a:endParaRPr/>
          </a:p>
          <a:p>
            <a:pPr indent="-311150" lvl="0" marL="457200" rtl="0" algn="l">
              <a:spcBef>
                <a:spcPts val="1000"/>
              </a:spcBef>
              <a:spcAft>
                <a:spcPts val="1000"/>
              </a:spcAft>
              <a:buSzPts val="1300"/>
              <a:buChar char="➔"/>
            </a:pPr>
            <a:r>
              <a:rPr lang="en"/>
              <a:t>Chromatic to get visual diffs</a:t>
            </a:r>
            <a:endParaRPr/>
          </a:p>
        </p:txBody>
      </p:sp>
      <p:pic>
        <p:nvPicPr>
          <p:cNvPr id="202" name="Google Shape;202;p28"/>
          <p:cNvPicPr preferRelativeResize="0"/>
          <p:nvPr/>
        </p:nvPicPr>
        <p:blipFill>
          <a:blip r:embed="rId3">
            <a:alphaModFix/>
          </a:blip>
          <a:stretch>
            <a:fillRect/>
          </a:stretch>
        </p:blipFill>
        <p:spPr>
          <a:xfrm>
            <a:off x="6927447" y="2416322"/>
            <a:ext cx="542300" cy="677175"/>
          </a:xfrm>
          <a:prstGeom prst="rect">
            <a:avLst/>
          </a:prstGeom>
          <a:noFill/>
          <a:ln>
            <a:noFill/>
          </a:ln>
        </p:spPr>
      </p:pic>
      <p:pic>
        <p:nvPicPr>
          <p:cNvPr id="203" name="Google Shape;203;p28"/>
          <p:cNvPicPr preferRelativeResize="0"/>
          <p:nvPr/>
        </p:nvPicPr>
        <p:blipFill>
          <a:blip r:embed="rId4">
            <a:alphaModFix/>
          </a:blip>
          <a:stretch>
            <a:fillRect/>
          </a:stretch>
        </p:blipFill>
        <p:spPr>
          <a:xfrm>
            <a:off x="8015029" y="2947375"/>
            <a:ext cx="604671" cy="604650"/>
          </a:xfrm>
          <a:prstGeom prst="rect">
            <a:avLst/>
          </a:prstGeom>
          <a:noFill/>
          <a:ln>
            <a:noFill/>
          </a:ln>
        </p:spPr>
      </p:pic>
      <p:pic>
        <p:nvPicPr>
          <p:cNvPr id="204" name="Google Shape;204;p28"/>
          <p:cNvPicPr preferRelativeResize="0"/>
          <p:nvPr/>
        </p:nvPicPr>
        <p:blipFill>
          <a:blip r:embed="rId5">
            <a:alphaModFix/>
          </a:blip>
          <a:stretch>
            <a:fillRect/>
          </a:stretch>
        </p:blipFill>
        <p:spPr>
          <a:xfrm>
            <a:off x="7127298" y="3909773"/>
            <a:ext cx="757700" cy="757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 name="Shape 208"/>
        <p:cNvGrpSpPr/>
        <p:nvPr/>
      </p:nvGrpSpPr>
      <p:grpSpPr>
        <a:xfrm>
          <a:off x="0" y="0"/>
          <a:ext cx="0" cy="0"/>
          <a:chOff x="0" y="0"/>
          <a:chExt cx="0" cy="0"/>
        </a:xfrm>
      </p:grpSpPr>
      <p:sp>
        <p:nvSpPr>
          <p:cNvPr id="209" name="Google Shape;209;p29"/>
          <p:cNvSpPr txBox="1"/>
          <p:nvPr>
            <p:ph type="title"/>
          </p:nvPr>
        </p:nvSpPr>
        <p:spPr>
          <a:xfrm>
            <a:off x="2920650" y="2062950"/>
            <a:ext cx="3302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to Code</a:t>
            </a:r>
            <a:endParaRPr b="0"/>
          </a:p>
        </p:txBody>
      </p:sp>
      <p:sp>
        <p:nvSpPr>
          <p:cNvPr id="210" name="Google Shape;210;p29"/>
          <p:cNvSpPr/>
          <p:nvPr/>
        </p:nvSpPr>
        <p:spPr>
          <a:xfrm>
            <a:off x="2836050" y="1839325"/>
            <a:ext cx="3387300" cy="1113000"/>
          </a:xfrm>
          <a:prstGeom prst="brace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Plus Jakarta Sans Medium"/>
              <a:ea typeface="Plus Jakarta Sans Medium"/>
              <a:cs typeface="Plus Jakarta Sans Medium"/>
              <a:sym typeface="Plus Jakarta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Reviews</a:t>
            </a:r>
            <a:endParaRPr sz="3000"/>
          </a:p>
          <a:p>
            <a:pPr indent="0" lvl="0" marL="0" rtl="0" algn="l">
              <a:spcBef>
                <a:spcPts val="0"/>
              </a:spcBef>
              <a:spcAft>
                <a:spcPts val="0"/>
              </a:spcAft>
              <a:buNone/>
            </a:pPr>
            <a:r>
              <a:rPr lang="en"/>
              <a:t>Previews are awesome</a:t>
            </a:r>
            <a:endParaRPr sz="3000"/>
          </a:p>
        </p:txBody>
      </p:sp>
      <p:sp>
        <p:nvSpPr>
          <p:cNvPr id="216" name="Google Shape;216;p30"/>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Yet again, make it easy!</a:t>
            </a:r>
            <a:endParaRPr sz="1300"/>
          </a:p>
        </p:txBody>
      </p:sp>
      <p:pic>
        <p:nvPicPr>
          <p:cNvPr id="217" name="Google Shape;217;p30"/>
          <p:cNvPicPr preferRelativeResize="0"/>
          <p:nvPr/>
        </p:nvPicPr>
        <p:blipFill>
          <a:blip r:embed="rId3">
            <a:alphaModFix/>
          </a:blip>
          <a:stretch>
            <a:fillRect/>
          </a:stretch>
        </p:blipFill>
        <p:spPr>
          <a:xfrm>
            <a:off x="7184500" y="3604375"/>
            <a:ext cx="926450" cy="926450"/>
          </a:xfrm>
          <a:prstGeom prst="rect">
            <a:avLst/>
          </a:prstGeom>
          <a:noFill/>
          <a:ln>
            <a:noFill/>
          </a:ln>
        </p:spPr>
      </p:pic>
      <p:pic>
        <p:nvPicPr>
          <p:cNvPr id="218" name="Google Shape;218;p30"/>
          <p:cNvPicPr preferRelativeResize="0"/>
          <p:nvPr/>
        </p:nvPicPr>
        <p:blipFill>
          <a:blip r:embed="rId4">
            <a:alphaModFix/>
          </a:blip>
          <a:stretch>
            <a:fillRect/>
          </a:stretch>
        </p:blipFill>
        <p:spPr>
          <a:xfrm>
            <a:off x="7184500" y="549125"/>
            <a:ext cx="926450" cy="926450"/>
          </a:xfrm>
          <a:prstGeom prst="rect">
            <a:avLst/>
          </a:prstGeom>
          <a:noFill/>
          <a:ln>
            <a:noFill/>
          </a:ln>
        </p:spPr>
      </p:pic>
      <p:pic>
        <p:nvPicPr>
          <p:cNvPr id="219" name="Google Shape;219;p30"/>
          <p:cNvPicPr preferRelativeResize="0"/>
          <p:nvPr/>
        </p:nvPicPr>
        <p:blipFill>
          <a:blip r:embed="rId5">
            <a:alphaModFix/>
          </a:blip>
          <a:stretch>
            <a:fillRect/>
          </a:stretch>
        </p:blipFill>
        <p:spPr>
          <a:xfrm>
            <a:off x="5616250" y="1996425"/>
            <a:ext cx="772045" cy="926450"/>
          </a:xfrm>
          <a:prstGeom prst="rect">
            <a:avLst/>
          </a:prstGeom>
          <a:noFill/>
          <a:ln>
            <a:noFill/>
          </a:ln>
        </p:spPr>
      </p:pic>
      <p:pic>
        <p:nvPicPr>
          <p:cNvPr id="220" name="Google Shape;220;p30"/>
          <p:cNvPicPr preferRelativeResize="0"/>
          <p:nvPr/>
        </p:nvPicPr>
        <p:blipFill>
          <a:blip r:embed="rId6">
            <a:alphaModFix/>
          </a:blip>
          <a:stretch>
            <a:fillRect/>
          </a:stretch>
        </p:blipFill>
        <p:spPr>
          <a:xfrm>
            <a:off x="5616249" y="626325"/>
            <a:ext cx="772050" cy="772050"/>
          </a:xfrm>
          <a:prstGeom prst="rect">
            <a:avLst/>
          </a:prstGeom>
          <a:noFill/>
          <a:ln>
            <a:noFill/>
          </a:ln>
        </p:spPr>
      </p:pic>
      <p:pic>
        <p:nvPicPr>
          <p:cNvPr id="221" name="Google Shape;221;p30"/>
          <p:cNvPicPr preferRelativeResize="0"/>
          <p:nvPr/>
        </p:nvPicPr>
        <p:blipFill>
          <a:blip r:embed="rId7">
            <a:alphaModFix/>
          </a:blip>
          <a:stretch>
            <a:fillRect/>
          </a:stretch>
        </p:blipFill>
        <p:spPr>
          <a:xfrm>
            <a:off x="5539050" y="3604375"/>
            <a:ext cx="926450" cy="926450"/>
          </a:xfrm>
          <a:prstGeom prst="rect">
            <a:avLst/>
          </a:prstGeom>
          <a:noFill/>
          <a:ln>
            <a:noFill/>
          </a:ln>
        </p:spPr>
      </p:pic>
      <p:pic>
        <p:nvPicPr>
          <p:cNvPr id="222" name="Google Shape;222;p30"/>
          <p:cNvPicPr preferRelativeResize="0"/>
          <p:nvPr/>
        </p:nvPicPr>
        <p:blipFill>
          <a:blip r:embed="rId8">
            <a:alphaModFix/>
          </a:blip>
          <a:stretch>
            <a:fillRect/>
          </a:stretch>
        </p:blipFill>
        <p:spPr>
          <a:xfrm>
            <a:off x="7262695" y="2066867"/>
            <a:ext cx="706980" cy="85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729450" y="1318650"/>
            <a:ext cx="36765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Making it easy for the reviewer</a:t>
            </a:r>
            <a:endParaRPr/>
          </a:p>
        </p:txBody>
      </p:sp>
      <p:sp>
        <p:nvSpPr>
          <p:cNvPr id="228" name="Google Shape;228;p31"/>
          <p:cNvSpPr txBox="1"/>
          <p:nvPr>
            <p:ph idx="1" type="body"/>
          </p:nvPr>
        </p:nvSpPr>
        <p:spPr>
          <a:xfrm>
            <a:off x="727650" y="28824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can we make it easy for our reviewer:</a:t>
            </a:r>
            <a:endParaRPr/>
          </a:p>
          <a:p>
            <a:pPr indent="-311150" lvl="0" marL="457200" rtl="0" algn="l">
              <a:spcBef>
                <a:spcPts val="1600"/>
              </a:spcBef>
              <a:spcAft>
                <a:spcPts val="0"/>
              </a:spcAft>
              <a:buSzPts val="1300"/>
              <a:buChar char="➔"/>
            </a:pPr>
            <a:r>
              <a:rPr lang="en"/>
              <a:t>Keep it short! </a:t>
            </a:r>
            <a:r>
              <a:rPr i="1" lang="en"/>
              <a:t>(2 minute rule in atomic habits)</a:t>
            </a:r>
            <a:endParaRPr i="1"/>
          </a:p>
          <a:p>
            <a:pPr indent="-311150" lvl="0" marL="457200" rtl="0" algn="l">
              <a:spcBef>
                <a:spcPts val="1000"/>
              </a:spcBef>
              <a:spcAft>
                <a:spcPts val="1000"/>
              </a:spcAft>
              <a:buSzPts val="1300"/>
              <a:buChar char="➔"/>
            </a:pPr>
            <a:r>
              <a:rPr lang="en"/>
              <a:t>Give all the tool the reviewer needs in github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2" name="Shape 232"/>
        <p:cNvGrpSpPr/>
        <p:nvPr/>
      </p:nvGrpSpPr>
      <p:grpSpPr>
        <a:xfrm>
          <a:off x="0" y="0"/>
          <a:ext cx="0" cy="0"/>
          <a:chOff x="0" y="0"/>
          <a:chExt cx="0" cy="0"/>
        </a:xfrm>
      </p:grpSpPr>
      <p:sp>
        <p:nvSpPr>
          <p:cNvPr id="233" name="Google Shape;233;p32"/>
          <p:cNvSpPr txBox="1"/>
          <p:nvPr>
            <p:ph type="title"/>
          </p:nvPr>
        </p:nvSpPr>
        <p:spPr>
          <a:xfrm>
            <a:off x="2920650" y="2062950"/>
            <a:ext cx="3302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to Code</a:t>
            </a:r>
            <a:endParaRPr b="0"/>
          </a:p>
        </p:txBody>
      </p:sp>
      <p:sp>
        <p:nvSpPr>
          <p:cNvPr id="234" name="Google Shape;234;p32"/>
          <p:cNvSpPr/>
          <p:nvPr/>
        </p:nvSpPr>
        <p:spPr>
          <a:xfrm>
            <a:off x="2836050" y="1839325"/>
            <a:ext cx="3387300" cy="1113000"/>
          </a:xfrm>
          <a:prstGeom prst="brace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Plus Jakarta Sans Medium"/>
              <a:ea typeface="Plus Jakarta Sans Medium"/>
              <a:cs typeface="Plus Jakarta Sans Medium"/>
              <a:sym typeface="Plus Jakarta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8" name="Shape 238"/>
        <p:cNvGrpSpPr/>
        <p:nvPr/>
      </p:nvGrpSpPr>
      <p:grpSpPr>
        <a:xfrm>
          <a:off x="0" y="0"/>
          <a:ext cx="0" cy="0"/>
          <a:chOff x="0" y="0"/>
          <a:chExt cx="0" cy="0"/>
        </a:xfrm>
      </p:grpSpPr>
      <p:sp>
        <p:nvSpPr>
          <p:cNvPr id="239" name="Google Shape;239;p33"/>
          <p:cNvSpPr txBox="1"/>
          <p:nvPr>
            <p:ph type="title"/>
          </p:nvPr>
        </p:nvSpPr>
        <p:spPr>
          <a:xfrm>
            <a:off x="942100" y="1518900"/>
            <a:ext cx="68871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With </a:t>
            </a:r>
            <a:r>
              <a:rPr lang="en" strike="sngStrike">
                <a:solidFill>
                  <a:srgbClr val="000000"/>
                </a:solidFill>
              </a:rPr>
              <a:t>great</a:t>
            </a:r>
            <a:r>
              <a:rPr lang="en">
                <a:solidFill>
                  <a:srgbClr val="000000"/>
                </a:solidFill>
              </a:rPr>
              <a:t> power</a:t>
            </a:r>
            <a:br>
              <a:rPr lang="en">
                <a:solidFill>
                  <a:srgbClr val="000000"/>
                </a:solidFill>
              </a:rPr>
            </a:br>
            <a:r>
              <a:rPr lang="en">
                <a:solidFill>
                  <a:srgbClr val="000000"/>
                </a:solidFill>
              </a:rPr>
              <a:t> comes great </a:t>
            </a:r>
            <a:r>
              <a:rPr lang="en" strike="sngStrike">
                <a:solidFill>
                  <a:srgbClr val="000000"/>
                </a:solidFill>
              </a:rPr>
              <a:t>responsibility</a:t>
            </a:r>
            <a:endParaRPr strike="sngStrike">
              <a:solidFill>
                <a:srgbClr val="000000"/>
              </a:solidFill>
            </a:endParaRPr>
          </a:p>
        </p:txBody>
      </p:sp>
      <p:sp>
        <p:nvSpPr>
          <p:cNvPr id="240" name="Google Shape;240;p33"/>
          <p:cNvSpPr txBox="1"/>
          <p:nvPr/>
        </p:nvSpPr>
        <p:spPr>
          <a:xfrm rot="-375870">
            <a:off x="3610079" y="1028582"/>
            <a:ext cx="1028240" cy="78493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Raleway"/>
                <a:ea typeface="Raleway"/>
                <a:cs typeface="Raleway"/>
                <a:sym typeface="Raleway"/>
              </a:rPr>
              <a:t>DX</a:t>
            </a:r>
            <a:endParaRPr sz="3900">
              <a:solidFill>
                <a:schemeClr val="dk1"/>
              </a:solidFill>
            </a:endParaRPr>
          </a:p>
        </p:txBody>
      </p:sp>
      <p:sp>
        <p:nvSpPr>
          <p:cNvPr id="241" name="Google Shape;241;p33"/>
          <p:cNvSpPr txBox="1"/>
          <p:nvPr/>
        </p:nvSpPr>
        <p:spPr>
          <a:xfrm rot="242718">
            <a:off x="6046611" y="2653257"/>
            <a:ext cx="2338927" cy="78498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Raleway"/>
                <a:ea typeface="Raleway"/>
                <a:cs typeface="Raleway"/>
                <a:sym typeface="Raleway"/>
              </a:rPr>
              <a:t>velocity</a:t>
            </a:r>
            <a:endParaRPr sz="3900">
              <a:solidFill>
                <a:schemeClr val="dk1"/>
              </a:solidFill>
            </a:endParaRPr>
          </a:p>
        </p:txBody>
      </p:sp>
      <p:sp>
        <p:nvSpPr>
          <p:cNvPr id="242" name="Google Shape;242;p33"/>
          <p:cNvSpPr txBox="1"/>
          <p:nvPr/>
        </p:nvSpPr>
        <p:spPr>
          <a:xfrm>
            <a:off x="3948100" y="3756150"/>
            <a:ext cx="119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trike="sngStrike">
                <a:latin typeface="Raleway"/>
                <a:ea typeface="Raleway"/>
                <a:cs typeface="Raleway"/>
                <a:sym typeface="Raleway"/>
              </a:rPr>
              <a:t>Spiderman</a:t>
            </a:r>
            <a:endParaRPr b="1" sz="1200" strike="sngStrike">
              <a:latin typeface="Raleway"/>
              <a:ea typeface="Raleway"/>
              <a:cs typeface="Raleway"/>
              <a:sym typeface="Raleway"/>
            </a:endParaRPr>
          </a:p>
        </p:txBody>
      </p:sp>
      <p:sp>
        <p:nvSpPr>
          <p:cNvPr id="243" name="Google Shape;243;p33"/>
          <p:cNvSpPr txBox="1"/>
          <p:nvPr/>
        </p:nvSpPr>
        <p:spPr>
          <a:xfrm rot="-2586">
            <a:off x="4635085" y="3537059"/>
            <a:ext cx="1994101"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1"/>
                </a:solidFill>
                <a:latin typeface="Raleway"/>
                <a:ea typeface="Raleway"/>
                <a:cs typeface="Raleway"/>
                <a:sym typeface="Raleway"/>
              </a:rPr>
              <a:t>Someone</a:t>
            </a:r>
            <a:endParaRPr sz="3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 name="Shape 247"/>
        <p:cNvGrpSpPr/>
        <p:nvPr/>
      </p:nvGrpSpPr>
      <p:grpSpPr>
        <a:xfrm>
          <a:off x="0" y="0"/>
          <a:ext cx="0" cy="0"/>
          <a:chOff x="0" y="0"/>
          <a:chExt cx="0" cy="0"/>
        </a:xfrm>
      </p:grpSpPr>
      <p:sp>
        <p:nvSpPr>
          <p:cNvPr id="248" name="Google Shape;248;p34"/>
          <p:cNvSpPr txBox="1"/>
          <p:nvPr>
            <p:ph type="title"/>
          </p:nvPr>
        </p:nvSpPr>
        <p:spPr>
          <a:xfrm>
            <a:off x="3058125" y="2066325"/>
            <a:ext cx="2852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Questions?</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easy!</a:t>
            </a:r>
            <a:endParaRPr sz="3000"/>
          </a:p>
        </p:txBody>
      </p:sp>
      <p:sp>
        <p:nvSpPr>
          <p:cNvPr id="133" name="Google Shape;133;p18"/>
          <p:cNvSpPr txBox="1"/>
          <p:nvPr>
            <p:ph idx="1" type="body"/>
          </p:nvPr>
        </p:nvSpPr>
        <p:spPr>
          <a:xfrm>
            <a:off x="729450" y="2821500"/>
            <a:ext cx="4422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Reduce friction</a:t>
            </a:r>
            <a:endParaRPr/>
          </a:p>
          <a:p>
            <a:pPr indent="-311150" lvl="0" marL="457200" rtl="0" algn="l">
              <a:spcBef>
                <a:spcPts val="1000"/>
              </a:spcBef>
              <a:spcAft>
                <a:spcPts val="0"/>
              </a:spcAft>
              <a:buSzPts val="1300"/>
              <a:buChar char="➔"/>
            </a:pPr>
            <a:r>
              <a:rPr lang="en"/>
              <a:t>Prime the environment</a:t>
            </a:r>
            <a:endParaRPr/>
          </a:p>
          <a:p>
            <a:pPr indent="-311150" lvl="0" marL="457200" rtl="0" algn="l">
              <a:spcBef>
                <a:spcPts val="1000"/>
              </a:spcBef>
              <a:spcAft>
                <a:spcPts val="0"/>
              </a:spcAft>
              <a:buSzPts val="1300"/>
              <a:buChar char="➔"/>
            </a:pPr>
            <a:r>
              <a:rPr lang="en"/>
              <a:t>Master the decisive moment</a:t>
            </a:r>
            <a:endParaRPr/>
          </a:p>
          <a:p>
            <a:pPr indent="-311150" lvl="0" marL="457200" rtl="0" algn="l">
              <a:spcBef>
                <a:spcPts val="1000"/>
              </a:spcBef>
              <a:spcAft>
                <a:spcPts val="0"/>
              </a:spcAft>
              <a:buSzPts val="1300"/>
              <a:buChar char="➔"/>
            </a:pPr>
            <a:r>
              <a:rPr lang="en"/>
              <a:t>Two-minute rule</a:t>
            </a:r>
            <a:endParaRPr/>
          </a:p>
          <a:p>
            <a:pPr indent="-311150" lvl="0" marL="457200" rtl="0" algn="l">
              <a:spcBef>
                <a:spcPts val="1000"/>
              </a:spcBef>
              <a:spcAft>
                <a:spcPts val="0"/>
              </a:spcAft>
              <a:buSzPts val="1300"/>
              <a:buChar char="➔"/>
            </a:pPr>
            <a:r>
              <a:rPr lang="en"/>
              <a:t>Automate your habit</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pic>
        <p:nvPicPr>
          <p:cNvPr id="134" name="Google Shape;134;p18"/>
          <p:cNvPicPr preferRelativeResize="0"/>
          <p:nvPr/>
        </p:nvPicPr>
        <p:blipFill>
          <a:blip r:embed="rId3">
            <a:alphaModFix/>
          </a:blip>
          <a:stretch>
            <a:fillRect/>
          </a:stretch>
        </p:blipFill>
        <p:spPr>
          <a:xfrm>
            <a:off x="6023351" y="1985300"/>
            <a:ext cx="1883575" cy="2842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8" name="Shape 138"/>
        <p:cNvGrpSpPr/>
        <p:nvPr/>
      </p:nvGrpSpPr>
      <p:grpSpPr>
        <a:xfrm>
          <a:off x="0" y="0"/>
          <a:ext cx="0" cy="0"/>
          <a:chOff x="0" y="0"/>
          <a:chExt cx="0" cy="0"/>
        </a:xfrm>
      </p:grpSpPr>
      <p:sp>
        <p:nvSpPr>
          <p:cNvPr id="139" name="Google Shape;139;p19"/>
          <p:cNvSpPr txBox="1"/>
          <p:nvPr>
            <p:ph type="title"/>
          </p:nvPr>
        </p:nvSpPr>
        <p:spPr>
          <a:xfrm>
            <a:off x="455975" y="2066325"/>
            <a:ext cx="26502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Outline</a:t>
            </a:r>
            <a:endParaRPr>
              <a:solidFill>
                <a:srgbClr val="000000"/>
              </a:solidFill>
            </a:endParaRPr>
          </a:p>
        </p:txBody>
      </p:sp>
      <p:sp>
        <p:nvSpPr>
          <p:cNvPr id="140" name="Google Shape;140;p19"/>
          <p:cNvSpPr txBox="1"/>
          <p:nvPr>
            <p:ph idx="4294967295" type="subTitle"/>
          </p:nvPr>
        </p:nvSpPr>
        <p:spPr>
          <a:xfrm>
            <a:off x="4537250" y="2106352"/>
            <a:ext cx="4080000" cy="1896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000000"/>
                </a:solidFill>
              </a:rPr>
              <a:t>01	Why does DX matter?</a:t>
            </a:r>
            <a:endParaRPr sz="1600">
              <a:solidFill>
                <a:srgbClr val="000000"/>
              </a:solidFill>
            </a:endParaRPr>
          </a:p>
          <a:p>
            <a:pPr indent="0" lvl="0" marL="0" rtl="0" algn="l">
              <a:lnSpc>
                <a:spcPct val="115000"/>
              </a:lnSpc>
              <a:spcBef>
                <a:spcPts val="1600"/>
              </a:spcBef>
              <a:spcAft>
                <a:spcPts val="0"/>
              </a:spcAft>
              <a:buNone/>
            </a:pPr>
            <a:r>
              <a:rPr lang="en" sz="1600">
                <a:solidFill>
                  <a:srgbClr val="000000"/>
                </a:solidFill>
              </a:rPr>
              <a:t>02	Environment setup</a:t>
            </a:r>
            <a:endParaRPr sz="1600">
              <a:solidFill>
                <a:srgbClr val="000000"/>
              </a:solidFill>
            </a:endParaRPr>
          </a:p>
          <a:p>
            <a:pPr indent="0" lvl="0" marL="0" rtl="0" algn="l">
              <a:lnSpc>
                <a:spcPct val="115000"/>
              </a:lnSpc>
              <a:spcBef>
                <a:spcPts val="1600"/>
              </a:spcBef>
              <a:spcAft>
                <a:spcPts val="0"/>
              </a:spcAft>
              <a:buNone/>
            </a:pPr>
            <a:r>
              <a:rPr lang="en" sz="1600">
                <a:solidFill>
                  <a:srgbClr val="000000"/>
                </a:solidFill>
              </a:rPr>
              <a:t>03	CI/</a:t>
            </a:r>
            <a:r>
              <a:rPr lang="en" sz="1600">
                <a:solidFill>
                  <a:srgbClr val="000000"/>
                </a:solidFill>
              </a:rPr>
              <a:t>CD &amp; Testing</a:t>
            </a:r>
            <a:endParaRPr sz="1600">
              <a:solidFill>
                <a:srgbClr val="000000"/>
              </a:solidFill>
            </a:endParaRPr>
          </a:p>
          <a:p>
            <a:pPr indent="0" lvl="0" marL="0" rtl="0" algn="l">
              <a:lnSpc>
                <a:spcPct val="115000"/>
              </a:lnSpc>
              <a:spcBef>
                <a:spcPts val="1600"/>
              </a:spcBef>
              <a:spcAft>
                <a:spcPts val="1600"/>
              </a:spcAft>
              <a:buNone/>
            </a:pPr>
            <a:r>
              <a:rPr lang="en" sz="1600">
                <a:solidFill>
                  <a:srgbClr val="000000"/>
                </a:solidFill>
              </a:rPr>
              <a:t>04	PR review</a:t>
            </a:r>
            <a:endParaRPr sz="18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4" name="Shape 144"/>
        <p:cNvGrpSpPr/>
        <p:nvPr/>
      </p:nvGrpSpPr>
      <p:grpSpPr>
        <a:xfrm>
          <a:off x="0" y="0"/>
          <a:ext cx="0" cy="0"/>
          <a:chOff x="0" y="0"/>
          <a:chExt cx="0" cy="0"/>
        </a:xfrm>
      </p:grpSpPr>
      <p:sp>
        <p:nvSpPr>
          <p:cNvPr id="145" name="Google Shape;145;p20"/>
          <p:cNvSpPr txBox="1"/>
          <p:nvPr>
            <p:ph type="title"/>
          </p:nvPr>
        </p:nvSpPr>
        <p:spPr>
          <a:xfrm>
            <a:off x="398600" y="3162275"/>
            <a:ext cx="68871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does DX matter?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Development</a:t>
            </a:r>
            <a:r>
              <a:rPr lang="en"/>
              <a:t> environment</a:t>
            </a:r>
            <a:endParaRPr b="0" sz="3000"/>
          </a:p>
        </p:txBody>
      </p:sp>
      <p:pic>
        <p:nvPicPr>
          <p:cNvPr id="151" name="Google Shape;151;p21"/>
          <p:cNvPicPr preferRelativeResize="0"/>
          <p:nvPr/>
        </p:nvPicPr>
        <p:blipFill>
          <a:blip r:embed="rId3">
            <a:alphaModFix/>
          </a:blip>
          <a:stretch>
            <a:fillRect/>
          </a:stretch>
        </p:blipFill>
        <p:spPr>
          <a:xfrm>
            <a:off x="5502950" y="1011200"/>
            <a:ext cx="2568125" cy="860225"/>
          </a:xfrm>
          <a:prstGeom prst="rect">
            <a:avLst/>
          </a:prstGeom>
          <a:noFill/>
          <a:ln>
            <a:noFill/>
          </a:ln>
        </p:spPr>
      </p:pic>
      <p:pic>
        <p:nvPicPr>
          <p:cNvPr id="152" name="Google Shape;152;p21"/>
          <p:cNvPicPr preferRelativeResize="0"/>
          <p:nvPr/>
        </p:nvPicPr>
        <p:blipFill>
          <a:blip r:embed="rId4">
            <a:alphaModFix/>
          </a:blip>
          <a:stretch>
            <a:fillRect/>
          </a:stretch>
        </p:blipFill>
        <p:spPr>
          <a:xfrm>
            <a:off x="5424775" y="3355925"/>
            <a:ext cx="2972924" cy="71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idx="1" type="body"/>
          </p:nvPr>
        </p:nvSpPr>
        <p:spPr>
          <a:xfrm>
            <a:off x="729450" y="2821500"/>
            <a:ext cx="4422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General resource manager</a:t>
            </a:r>
            <a:endParaRPr/>
          </a:p>
          <a:p>
            <a:pPr indent="-311150" lvl="0" marL="457200" rtl="0" algn="l">
              <a:spcBef>
                <a:spcPts val="1000"/>
              </a:spcBef>
              <a:spcAft>
                <a:spcPts val="0"/>
              </a:spcAft>
              <a:buSzPts val="1300"/>
              <a:buChar char="➔"/>
            </a:pPr>
            <a:r>
              <a:rPr lang="en"/>
              <a:t>Watches for file changes, rebuilds containers, and redeploys services automatically</a:t>
            </a:r>
            <a:endParaRPr/>
          </a:p>
          <a:p>
            <a:pPr indent="-311150" lvl="0" marL="457200" rtl="0" algn="l">
              <a:spcBef>
                <a:spcPts val="1000"/>
              </a:spcBef>
              <a:spcAft>
                <a:spcPts val="0"/>
              </a:spcAft>
              <a:buSzPts val="1300"/>
              <a:buChar char="➔"/>
            </a:pPr>
            <a:r>
              <a:rPr lang="en"/>
              <a:t>Written in starlark</a:t>
            </a:r>
            <a:endParaRPr/>
          </a:p>
          <a:p>
            <a:pPr indent="-311150" lvl="0" marL="457200" rtl="0" algn="l">
              <a:spcBef>
                <a:spcPts val="1000"/>
              </a:spcBef>
              <a:spcAft>
                <a:spcPts val="0"/>
              </a:spcAft>
              <a:buSzPts val="1300"/>
              <a:buChar char="➔"/>
            </a:pPr>
            <a:r>
              <a:rPr lang="en"/>
              <a:t>Provides a clear ui of all services running locally</a:t>
            </a:r>
            <a:endParaRPr/>
          </a:p>
          <a:p>
            <a:pPr indent="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58" name="Google Shape;15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Tilt up!</a:t>
            </a:r>
            <a:endParaRPr sz="3000"/>
          </a:p>
        </p:txBody>
      </p:sp>
      <p:pic>
        <p:nvPicPr>
          <p:cNvPr id="159" name="Google Shape;159;p22"/>
          <p:cNvPicPr preferRelativeResize="0"/>
          <p:nvPr/>
        </p:nvPicPr>
        <p:blipFill rotWithShape="1">
          <a:blip r:embed="rId3">
            <a:alphaModFix/>
          </a:blip>
          <a:srcRect b="22886" l="6211" r="10413" t="14343"/>
          <a:stretch/>
        </p:blipFill>
        <p:spPr>
          <a:xfrm>
            <a:off x="4647475" y="1279650"/>
            <a:ext cx="3275425" cy="475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3" name="Shape 163"/>
        <p:cNvGrpSpPr/>
        <p:nvPr/>
      </p:nvGrpSpPr>
      <p:grpSpPr>
        <a:xfrm>
          <a:off x="0" y="0"/>
          <a:ext cx="0" cy="0"/>
          <a:chOff x="0" y="0"/>
          <a:chExt cx="0" cy="0"/>
        </a:xfrm>
      </p:grpSpPr>
      <p:sp>
        <p:nvSpPr>
          <p:cNvPr id="164" name="Google Shape;164;p23"/>
          <p:cNvSpPr txBox="1"/>
          <p:nvPr>
            <p:ph type="title"/>
          </p:nvPr>
        </p:nvSpPr>
        <p:spPr>
          <a:xfrm>
            <a:off x="2920650" y="2062950"/>
            <a:ext cx="3302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to Code</a:t>
            </a:r>
            <a:endParaRPr b="0"/>
          </a:p>
        </p:txBody>
      </p:sp>
      <p:sp>
        <p:nvSpPr>
          <p:cNvPr id="165" name="Google Shape;165;p23"/>
          <p:cNvSpPr/>
          <p:nvPr/>
        </p:nvSpPr>
        <p:spPr>
          <a:xfrm>
            <a:off x="2836050" y="1839325"/>
            <a:ext cx="3387300" cy="1113000"/>
          </a:xfrm>
          <a:prstGeom prst="bracePai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666666"/>
              </a:solidFill>
              <a:latin typeface="Plus Jakarta Sans Medium"/>
              <a:ea typeface="Plus Jakarta Sans Medium"/>
              <a:cs typeface="Plus Jakarta Sans Medium"/>
              <a:sym typeface="Plus Jakarta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CI/CD</a:t>
            </a:r>
            <a:endParaRPr sz="3000"/>
          </a:p>
          <a:p>
            <a:pPr indent="0" lvl="0" marL="0" rtl="0" algn="l">
              <a:spcBef>
                <a:spcPts val="0"/>
              </a:spcBef>
              <a:spcAft>
                <a:spcPts val="0"/>
              </a:spcAft>
              <a:buNone/>
            </a:pPr>
            <a:r>
              <a:rPr lang="en"/>
              <a:t>Testing</a:t>
            </a:r>
            <a:endParaRPr sz="3000"/>
          </a:p>
        </p:txBody>
      </p:sp>
      <p:sp>
        <p:nvSpPr>
          <p:cNvPr id="171" name="Google Shape;171;p24"/>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300"/>
              <a:t>No one likes writing tests</a:t>
            </a:r>
            <a:endParaRPr sz="1300"/>
          </a:p>
        </p:txBody>
      </p:sp>
      <p:pic>
        <p:nvPicPr>
          <p:cNvPr id="172" name="Google Shape;172;p24"/>
          <p:cNvPicPr preferRelativeResize="0"/>
          <p:nvPr/>
        </p:nvPicPr>
        <p:blipFill>
          <a:blip r:embed="rId3">
            <a:alphaModFix/>
          </a:blip>
          <a:stretch>
            <a:fillRect/>
          </a:stretch>
        </p:blipFill>
        <p:spPr>
          <a:xfrm>
            <a:off x="5426725" y="456100"/>
            <a:ext cx="962125" cy="1066025"/>
          </a:xfrm>
          <a:prstGeom prst="rect">
            <a:avLst/>
          </a:prstGeom>
          <a:noFill/>
          <a:ln>
            <a:noFill/>
          </a:ln>
        </p:spPr>
      </p:pic>
      <p:pic>
        <p:nvPicPr>
          <p:cNvPr id="173" name="Google Shape;173;p24"/>
          <p:cNvPicPr preferRelativeResize="0"/>
          <p:nvPr/>
        </p:nvPicPr>
        <p:blipFill>
          <a:blip r:embed="rId4">
            <a:alphaModFix/>
          </a:blip>
          <a:stretch>
            <a:fillRect/>
          </a:stretch>
        </p:blipFill>
        <p:spPr>
          <a:xfrm>
            <a:off x="7154825" y="915875"/>
            <a:ext cx="1106000" cy="1106000"/>
          </a:xfrm>
          <a:prstGeom prst="rect">
            <a:avLst/>
          </a:prstGeom>
          <a:noFill/>
          <a:ln>
            <a:noFill/>
          </a:ln>
        </p:spPr>
      </p:pic>
      <p:pic>
        <p:nvPicPr>
          <p:cNvPr id="174" name="Google Shape;174;p24"/>
          <p:cNvPicPr preferRelativeResize="0"/>
          <p:nvPr/>
        </p:nvPicPr>
        <p:blipFill>
          <a:blip r:embed="rId5">
            <a:alphaModFix/>
          </a:blip>
          <a:stretch>
            <a:fillRect/>
          </a:stretch>
        </p:blipFill>
        <p:spPr>
          <a:xfrm>
            <a:off x="5332463" y="1874850"/>
            <a:ext cx="1150650" cy="1150650"/>
          </a:xfrm>
          <a:prstGeom prst="rect">
            <a:avLst/>
          </a:prstGeom>
          <a:noFill/>
          <a:ln>
            <a:noFill/>
          </a:ln>
        </p:spPr>
      </p:pic>
      <p:pic>
        <p:nvPicPr>
          <p:cNvPr id="175" name="Google Shape;175;p24"/>
          <p:cNvPicPr preferRelativeResize="0"/>
          <p:nvPr/>
        </p:nvPicPr>
        <p:blipFill>
          <a:blip r:embed="rId6">
            <a:alphaModFix/>
          </a:blip>
          <a:stretch>
            <a:fillRect/>
          </a:stretch>
        </p:blipFill>
        <p:spPr>
          <a:xfrm>
            <a:off x="7132512" y="2647950"/>
            <a:ext cx="1150625" cy="1150625"/>
          </a:xfrm>
          <a:prstGeom prst="rect">
            <a:avLst/>
          </a:prstGeom>
          <a:noFill/>
          <a:ln>
            <a:noFill/>
          </a:ln>
        </p:spPr>
      </p:pic>
      <p:pic>
        <p:nvPicPr>
          <p:cNvPr id="176" name="Google Shape;176;p24"/>
          <p:cNvPicPr preferRelativeResize="0"/>
          <p:nvPr/>
        </p:nvPicPr>
        <p:blipFill>
          <a:blip r:embed="rId7">
            <a:alphaModFix/>
          </a:blip>
          <a:stretch>
            <a:fillRect/>
          </a:stretch>
        </p:blipFill>
        <p:spPr>
          <a:xfrm>
            <a:off x="5332475" y="3485375"/>
            <a:ext cx="1174650" cy="1174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1318650"/>
            <a:ext cx="3026400" cy="10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hate </a:t>
            </a:r>
            <a:br>
              <a:rPr lang="en"/>
            </a:br>
            <a:r>
              <a:rPr lang="en"/>
              <a:t>fixing tests</a:t>
            </a:r>
            <a:endParaRPr/>
          </a:p>
        </p:txBody>
      </p:sp>
      <p:pic>
        <p:nvPicPr>
          <p:cNvPr id="182" name="Google Shape;182;p25"/>
          <p:cNvPicPr preferRelativeResize="0"/>
          <p:nvPr/>
        </p:nvPicPr>
        <p:blipFill>
          <a:blip r:embed="rId3">
            <a:alphaModFix/>
          </a:blip>
          <a:stretch>
            <a:fillRect/>
          </a:stretch>
        </p:blipFill>
        <p:spPr>
          <a:xfrm>
            <a:off x="5478500" y="1318651"/>
            <a:ext cx="2885725" cy="907725"/>
          </a:xfrm>
          <a:prstGeom prst="rect">
            <a:avLst/>
          </a:prstGeom>
          <a:noFill/>
          <a:ln>
            <a:noFill/>
          </a:ln>
        </p:spPr>
      </p:pic>
      <p:pic>
        <p:nvPicPr>
          <p:cNvPr id="183" name="Google Shape;183;p25"/>
          <p:cNvPicPr preferRelativeResize="0"/>
          <p:nvPr/>
        </p:nvPicPr>
        <p:blipFill>
          <a:blip r:embed="rId4">
            <a:alphaModFix/>
          </a:blip>
          <a:stretch>
            <a:fillRect/>
          </a:stretch>
        </p:blipFill>
        <p:spPr>
          <a:xfrm>
            <a:off x="1496125" y="2898873"/>
            <a:ext cx="6386000" cy="1941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